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Codec Pro Bold" charset="1" panose="00000600000000000000"/>
      <p:regular r:id="rId13"/>
    </p:embeddedFont>
    <p:embeddedFont>
      <p:font typeface="League Spartan" charset="1" panose="00000800000000000000"/>
      <p:regular r:id="rId14"/>
    </p:embeddedFont>
    <p:embeddedFont>
      <p:font typeface="Poppins" charset="1" panose="00000500000000000000"/>
      <p:regular r:id="rId15"/>
    </p:embeddedFont>
    <p:embeddedFont>
      <p:font typeface="Academy" charset="1" panose="00000000000000000000"/>
      <p:regular r:id="rId16"/>
    </p:embeddedFont>
    <p:embeddedFont>
      <p:font typeface="Poppins Bold" charset="1" panose="00000800000000000000"/>
      <p:regular r:id="rId17"/>
    </p:embeddedFont>
    <p:embeddedFont>
      <p:font typeface="Poppins Medium" charset="1" panose="000006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4345752" y="-825227"/>
            <a:ext cx="11112227" cy="11112227"/>
          </a:xfrm>
          <a:custGeom>
            <a:avLst/>
            <a:gdLst/>
            <a:ahLst/>
            <a:cxnLst/>
            <a:rect r="r" b="b" t="t" l="l"/>
            <a:pathLst>
              <a:path h="11112227" w="11112227">
                <a:moveTo>
                  <a:pt x="11112226" y="11112227"/>
                </a:moveTo>
                <a:lnTo>
                  <a:pt x="0" y="11112227"/>
                </a:lnTo>
                <a:lnTo>
                  <a:pt x="0" y="0"/>
                </a:lnTo>
                <a:lnTo>
                  <a:pt x="11112226" y="0"/>
                </a:lnTo>
                <a:lnTo>
                  <a:pt x="11112226" y="11112227"/>
                </a:lnTo>
                <a:close/>
              </a:path>
            </a:pathLst>
          </a:custGeom>
          <a:blipFill>
            <a:blip r:embed="rId3">
              <a:alphaModFix amt="23000"/>
            </a:blip>
            <a:stretch>
              <a:fillRect l="0" t="0" r="0" b="0"/>
            </a:stretch>
          </a:blipFill>
        </p:spPr>
      </p:sp>
      <p:sp>
        <p:nvSpPr>
          <p:cNvPr name="TextBox 4" id="4"/>
          <p:cNvSpPr txBox="true"/>
          <p:nvPr/>
        </p:nvSpPr>
        <p:spPr>
          <a:xfrm rot="0">
            <a:off x="1818145" y="1143000"/>
            <a:ext cx="10493260" cy="5486539"/>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AI PERSONALIZED EMAIL GENERATOR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48933" y="2027215"/>
            <a:ext cx="8857462" cy="11413199"/>
          </a:xfrm>
          <a:custGeom>
            <a:avLst/>
            <a:gdLst/>
            <a:ahLst/>
            <a:cxnLst/>
            <a:rect r="r" b="b" t="t" l="l"/>
            <a:pathLst>
              <a:path h="11413199" w="8857462">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46146" y="2268151"/>
            <a:ext cx="6947432" cy="8485413"/>
          </a:xfrm>
          <a:custGeom>
            <a:avLst/>
            <a:gdLst/>
            <a:ahLst/>
            <a:cxnLst/>
            <a:rect r="r" b="b" t="t" l="l"/>
            <a:pathLst>
              <a:path h="8485413" w="6947432">
                <a:moveTo>
                  <a:pt x="0" y="0"/>
                </a:moveTo>
                <a:lnTo>
                  <a:pt x="6947432" y="0"/>
                </a:lnTo>
                <a:lnTo>
                  <a:pt x="6947432" y="8485413"/>
                </a:lnTo>
                <a:lnTo>
                  <a:pt x="0" y="8485413"/>
                </a:lnTo>
                <a:lnTo>
                  <a:pt x="0" y="0"/>
                </a:lnTo>
                <a:close/>
              </a:path>
            </a:pathLst>
          </a:custGeom>
          <a:blipFill>
            <a:blip r:embed="rId5"/>
            <a:stretch>
              <a:fillRect l="0" t="0" r="0" b="0"/>
            </a:stretch>
          </a:blipFill>
        </p:spPr>
      </p:sp>
      <p:sp>
        <p:nvSpPr>
          <p:cNvPr name="Freeform 5" id="5"/>
          <p:cNvSpPr/>
          <p:nvPr/>
        </p:nvSpPr>
        <p:spPr>
          <a:xfrm flipH="false" flipV="false" rot="0">
            <a:off x="2445308"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328016" y="2474807"/>
            <a:ext cx="8529915" cy="2889030"/>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Project Overview</a:t>
            </a:r>
          </a:p>
        </p:txBody>
      </p:sp>
      <p:sp>
        <p:nvSpPr>
          <p:cNvPr name="TextBox 7" id="7"/>
          <p:cNvSpPr txBox="true"/>
          <p:nvPr/>
        </p:nvSpPr>
        <p:spPr>
          <a:xfrm rot="0">
            <a:off x="3327595"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ThunderBoltzzz</a:t>
            </a:r>
          </a:p>
        </p:txBody>
      </p:sp>
      <p:sp>
        <p:nvSpPr>
          <p:cNvPr name="TextBox 8" id="8"/>
          <p:cNvSpPr txBox="true"/>
          <p:nvPr/>
        </p:nvSpPr>
        <p:spPr>
          <a:xfrm rot="0">
            <a:off x="2445308" y="5458640"/>
            <a:ext cx="8107647" cy="2148366"/>
          </a:xfrm>
          <a:prstGeom prst="rect">
            <a:avLst/>
          </a:prstGeom>
        </p:spPr>
        <p:txBody>
          <a:bodyPr anchor="t" rtlCol="false" tIns="0" lIns="0" bIns="0" rIns="0">
            <a:spAutoFit/>
          </a:bodyPr>
          <a:lstStyle/>
          <a:p>
            <a:pPr algn="just">
              <a:lnSpc>
                <a:spcPts val="3386"/>
              </a:lnSpc>
              <a:spcBef>
                <a:spcPct val="0"/>
              </a:spcBef>
            </a:pPr>
            <a:r>
              <a:rPr lang="en-US" sz="2418">
                <a:solidFill>
                  <a:srgbClr val="FFFFFF"/>
                </a:solidFill>
                <a:latin typeface="Poppins"/>
                <a:ea typeface="Poppins"/>
                <a:cs typeface="Poppins"/>
                <a:sym typeface="Poppins"/>
              </a:rPr>
              <a:t>Develop an AI-Personalized email generator using Gemini Flash to help users in communication which contains various features and writing down message and sending it to the concerned person through email</a:t>
            </a:r>
          </a:p>
        </p:txBody>
      </p:sp>
      <p:sp>
        <p:nvSpPr>
          <p:cNvPr name="TextBox 9" id="9"/>
          <p:cNvSpPr txBox="true"/>
          <p:nvPr/>
        </p:nvSpPr>
        <p:spPr>
          <a:xfrm rot="0">
            <a:off x="16421303" y="787152"/>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8104002"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24547" y="2360507"/>
            <a:ext cx="5863082" cy="5863082"/>
          </a:xfrm>
          <a:custGeom>
            <a:avLst/>
            <a:gdLst/>
            <a:ahLst/>
            <a:cxnLst/>
            <a:rect r="r" b="b" t="t" l="l"/>
            <a:pathLst>
              <a:path h="5863082" w="5863082">
                <a:moveTo>
                  <a:pt x="0" y="0"/>
                </a:moveTo>
                <a:lnTo>
                  <a:pt x="5863082" y="0"/>
                </a:lnTo>
                <a:lnTo>
                  <a:pt x="5863082" y="5863082"/>
                </a:lnTo>
                <a:lnTo>
                  <a:pt x="0" y="5863082"/>
                </a:lnTo>
                <a:lnTo>
                  <a:pt x="0" y="0"/>
                </a:lnTo>
                <a:close/>
              </a:path>
            </a:pathLst>
          </a:custGeom>
          <a:blipFill>
            <a:blip r:embed="rId5"/>
            <a:stretch>
              <a:fillRect l="0" t="0" r="0" b="0"/>
            </a:stretch>
          </a:blipFill>
        </p:spPr>
      </p:sp>
      <p:sp>
        <p:nvSpPr>
          <p:cNvPr name="TextBox 5" id="5"/>
          <p:cNvSpPr txBox="true"/>
          <p:nvPr/>
        </p:nvSpPr>
        <p:spPr>
          <a:xfrm rot="0">
            <a:off x="8986289"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ThunderBoltzzz</a:t>
            </a:r>
          </a:p>
        </p:txBody>
      </p:sp>
      <p:sp>
        <p:nvSpPr>
          <p:cNvPr name="TextBox 6" id="6"/>
          <p:cNvSpPr txBox="true"/>
          <p:nvPr/>
        </p:nvSpPr>
        <p:spPr>
          <a:xfrm rot="0">
            <a:off x="8104002" y="2474807"/>
            <a:ext cx="8529915" cy="2889030"/>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Problem Statement</a:t>
            </a:r>
          </a:p>
        </p:txBody>
      </p:sp>
      <p:sp>
        <p:nvSpPr>
          <p:cNvPr name="TextBox 7" id="7"/>
          <p:cNvSpPr txBox="true"/>
          <p:nvPr/>
        </p:nvSpPr>
        <p:spPr>
          <a:xfrm rot="0">
            <a:off x="8221295" y="5458640"/>
            <a:ext cx="8107647" cy="3434241"/>
          </a:xfrm>
          <a:prstGeom prst="rect">
            <a:avLst/>
          </a:prstGeom>
        </p:spPr>
        <p:txBody>
          <a:bodyPr anchor="t" rtlCol="false" tIns="0" lIns="0" bIns="0" rIns="0">
            <a:spAutoFit/>
          </a:bodyPr>
          <a:lstStyle/>
          <a:p>
            <a:pPr algn="just">
              <a:lnSpc>
                <a:spcPts val="3386"/>
              </a:lnSpc>
            </a:pPr>
            <a:r>
              <a:rPr lang="en-US" sz="2418">
                <a:solidFill>
                  <a:srgbClr val="FFFFFF"/>
                </a:solidFill>
                <a:latin typeface="Poppins"/>
                <a:ea typeface="Poppins"/>
                <a:cs typeface="Poppins"/>
                <a:sym typeface="Poppins"/>
              </a:rPr>
              <a:t>oMany businesses and individuals struggle to craft personalized emails that resonate with their recipients. With the rise of digital communication, email has become an essential tool for marketing, sales, and customer support. However, generic, impersonal emails often end up in spam folders or get deleted without being read.</a:t>
            </a:r>
          </a:p>
          <a:p>
            <a:pPr algn="just">
              <a:lnSpc>
                <a:spcPts val="3386"/>
              </a:lnSpc>
              <a:spcBef>
                <a:spcPct val="0"/>
              </a:spcBef>
            </a:pPr>
          </a:p>
        </p:txBody>
      </p:sp>
      <p:sp>
        <p:nvSpPr>
          <p:cNvPr name="TextBox 8" id="8"/>
          <p:cNvSpPr txBox="true"/>
          <p:nvPr/>
        </p:nvSpPr>
        <p:spPr>
          <a:xfrm rot="0">
            <a:off x="16421303" y="8571420"/>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6648352" y="6988011"/>
            <a:ext cx="4620711" cy="6406532"/>
          </a:xfrm>
          <a:custGeom>
            <a:avLst/>
            <a:gdLst/>
            <a:ahLst/>
            <a:cxnLst/>
            <a:rect r="r" b="b" t="t" l="l"/>
            <a:pathLst>
              <a:path h="6406532" w="4620711">
                <a:moveTo>
                  <a:pt x="0" y="0"/>
                </a:moveTo>
                <a:lnTo>
                  <a:pt x="4620711" y="0"/>
                </a:lnTo>
                <a:lnTo>
                  <a:pt x="4620711" y="6406533"/>
                </a:lnTo>
                <a:lnTo>
                  <a:pt x="0" y="6406533"/>
                </a:lnTo>
                <a:lnTo>
                  <a:pt x="0" y="0"/>
                </a:lnTo>
                <a:close/>
              </a:path>
            </a:pathLst>
          </a:custGeom>
          <a:blipFill>
            <a:blip r:embed="rId3"/>
            <a:stretch>
              <a:fillRect l="0" t="0" r="0" b="0"/>
            </a:stretch>
          </a:blipFill>
        </p:spPr>
      </p:sp>
      <p:sp>
        <p:nvSpPr>
          <p:cNvPr name="TextBox 4" id="4"/>
          <p:cNvSpPr txBox="true"/>
          <p:nvPr/>
        </p:nvSpPr>
        <p:spPr>
          <a:xfrm rot="0">
            <a:off x="2526155" y="1774774"/>
            <a:ext cx="13235691" cy="2876866"/>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Requirement Analysis </a:t>
            </a:r>
          </a:p>
        </p:txBody>
      </p:sp>
      <p:sp>
        <p:nvSpPr>
          <p:cNvPr name="Freeform 5" id="5"/>
          <p:cNvSpPr/>
          <p:nvPr/>
        </p:nvSpPr>
        <p:spPr>
          <a:xfrm flipH="false" flipV="false" rot="0">
            <a:off x="7423296" y="1028700"/>
            <a:ext cx="561705" cy="631774"/>
          </a:xfrm>
          <a:custGeom>
            <a:avLst/>
            <a:gdLst/>
            <a:ahLst/>
            <a:cxnLst/>
            <a:rect r="r" b="b" t="t" l="l"/>
            <a:pathLst>
              <a:path h="631774" w="561705">
                <a:moveTo>
                  <a:pt x="0" y="0"/>
                </a:moveTo>
                <a:lnTo>
                  <a:pt x="561704" y="0"/>
                </a:lnTo>
                <a:lnTo>
                  <a:pt x="561704"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8305583"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ThunderBoltzzz</a:t>
            </a:r>
          </a:p>
        </p:txBody>
      </p:sp>
      <p:sp>
        <p:nvSpPr>
          <p:cNvPr name="TextBox 7" id="7"/>
          <p:cNvSpPr txBox="true"/>
          <p:nvPr/>
        </p:nvSpPr>
        <p:spPr>
          <a:xfrm rot="0">
            <a:off x="3453642" y="4940738"/>
            <a:ext cx="11380716" cy="1291116"/>
          </a:xfrm>
          <a:prstGeom prst="rect">
            <a:avLst/>
          </a:prstGeom>
        </p:spPr>
        <p:txBody>
          <a:bodyPr anchor="t" rtlCol="false" tIns="0" lIns="0" bIns="0" rIns="0">
            <a:spAutoFit/>
          </a:bodyPr>
          <a:lstStyle/>
          <a:p>
            <a:pPr algn="ctr">
              <a:lnSpc>
                <a:spcPts val="3386"/>
              </a:lnSpc>
            </a:pPr>
            <a:r>
              <a:rPr lang="en-US" sz="2418">
                <a:solidFill>
                  <a:srgbClr val="FFFFFF"/>
                </a:solidFill>
                <a:latin typeface="Poppins"/>
                <a:ea typeface="Poppins"/>
                <a:cs typeface="Poppins"/>
                <a:sym typeface="Poppins"/>
              </a:rPr>
              <a:t>○Programming Language: </a:t>
            </a:r>
            <a:r>
              <a:rPr lang="en-US" sz="2418" b="true">
                <a:solidFill>
                  <a:srgbClr val="FFFFFF"/>
                </a:solidFill>
                <a:latin typeface="Poppins Bold"/>
                <a:ea typeface="Poppins Bold"/>
                <a:cs typeface="Poppins Bold"/>
                <a:sym typeface="Poppins Bold"/>
              </a:rPr>
              <a:t>Python </a:t>
            </a:r>
          </a:p>
          <a:p>
            <a:pPr algn="ctr">
              <a:lnSpc>
                <a:spcPts val="3386"/>
              </a:lnSpc>
            </a:pPr>
            <a:r>
              <a:rPr lang="en-US" sz="2418">
                <a:solidFill>
                  <a:srgbClr val="FFFFFF"/>
                </a:solidFill>
                <a:latin typeface="Poppins"/>
                <a:ea typeface="Poppins"/>
                <a:cs typeface="Poppins"/>
                <a:sym typeface="Poppins"/>
              </a:rPr>
              <a:t>○   Backend: </a:t>
            </a:r>
            <a:r>
              <a:rPr lang="en-US" sz="2418" b="true">
                <a:solidFill>
                  <a:srgbClr val="FFFFFF"/>
                </a:solidFill>
                <a:latin typeface="Poppins Bold"/>
                <a:ea typeface="Poppins Bold"/>
                <a:cs typeface="Poppins Bold"/>
                <a:sym typeface="Poppins Bold"/>
              </a:rPr>
              <a:t>Google Gemini Flash API </a:t>
            </a:r>
          </a:p>
          <a:p>
            <a:pPr algn="ctr">
              <a:lnSpc>
                <a:spcPts val="3386"/>
              </a:lnSpc>
              <a:spcBef>
                <a:spcPct val="0"/>
              </a:spcBef>
            </a:pPr>
            <a:r>
              <a:rPr lang="en-US" sz="2418">
                <a:solidFill>
                  <a:srgbClr val="FFFFFF"/>
                </a:solidFill>
                <a:latin typeface="Poppins"/>
                <a:ea typeface="Poppins"/>
                <a:cs typeface="Poppins"/>
                <a:sym typeface="Poppins"/>
              </a:rPr>
              <a:t>○   Frontend: </a:t>
            </a:r>
            <a:r>
              <a:rPr lang="en-US" b="true" sz="2418">
                <a:solidFill>
                  <a:srgbClr val="FFFFFF"/>
                </a:solidFill>
                <a:latin typeface="Poppins Bold"/>
                <a:ea typeface="Poppins Bold"/>
                <a:cs typeface="Poppins Bold"/>
                <a:sym typeface="Poppins Bold"/>
              </a:rPr>
              <a:t>Streamlit Web Framework </a:t>
            </a:r>
          </a:p>
        </p:txBody>
      </p:sp>
      <p:sp>
        <p:nvSpPr>
          <p:cNvPr name="TextBox 8" id="8"/>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sp>
        <p:nvSpPr>
          <p:cNvPr name="Freeform 3" id="3"/>
          <p:cNvSpPr/>
          <p:nvPr/>
        </p:nvSpPr>
        <p:spPr>
          <a:xfrm flipH="false" flipV="false" rot="0">
            <a:off x="10580521" y="675587"/>
            <a:ext cx="10323592" cy="10323592"/>
          </a:xfrm>
          <a:custGeom>
            <a:avLst/>
            <a:gdLst/>
            <a:ahLst/>
            <a:cxnLst/>
            <a:rect r="r" b="b" t="t" l="l"/>
            <a:pathLst>
              <a:path h="10323592" w="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596870" y="2602538"/>
            <a:ext cx="3970782" cy="8229600"/>
          </a:xfrm>
          <a:custGeom>
            <a:avLst/>
            <a:gdLst/>
            <a:ahLst/>
            <a:cxnLst/>
            <a:rect r="r" b="b" t="t" l="l"/>
            <a:pathLst>
              <a:path h="8229600" w="3970782">
                <a:moveTo>
                  <a:pt x="0" y="0"/>
                </a:moveTo>
                <a:lnTo>
                  <a:pt x="3970782" y="0"/>
                </a:lnTo>
                <a:lnTo>
                  <a:pt x="3970782"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678302" y="-1121099"/>
            <a:ext cx="5216487" cy="5216487"/>
          </a:xfrm>
          <a:custGeom>
            <a:avLst/>
            <a:gdLst/>
            <a:ahLst/>
            <a:cxnLst/>
            <a:rect r="r" b="b" t="t" l="l"/>
            <a:pathLst>
              <a:path h="5216487" w="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445308"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05</a:t>
            </a:r>
          </a:p>
        </p:txBody>
      </p:sp>
      <p:sp>
        <p:nvSpPr>
          <p:cNvPr name="TextBox 8" id="8"/>
          <p:cNvSpPr txBox="true"/>
          <p:nvPr/>
        </p:nvSpPr>
        <p:spPr>
          <a:xfrm rot="0">
            <a:off x="1666854" y="2042008"/>
            <a:ext cx="8913667" cy="3004644"/>
          </a:xfrm>
          <a:prstGeom prst="rect">
            <a:avLst/>
          </a:prstGeom>
        </p:spPr>
        <p:txBody>
          <a:bodyPr anchor="t" rtlCol="false" tIns="0" lIns="0" bIns="0" rIns="0">
            <a:spAutoFit/>
          </a:bodyPr>
          <a:lstStyle/>
          <a:p>
            <a:pPr algn="l">
              <a:lnSpc>
                <a:spcPts val="7416"/>
              </a:lnSpc>
            </a:pPr>
            <a:r>
              <a:rPr lang="en-US" sz="7974" b="true">
                <a:solidFill>
                  <a:srgbClr val="FFFFFF"/>
                </a:solidFill>
                <a:latin typeface="Codec Pro Bold"/>
                <a:ea typeface="Codec Pro Bold"/>
                <a:cs typeface="Codec Pro Bold"/>
                <a:sym typeface="Codec Pro Bold"/>
              </a:rPr>
              <a:t>Plan Of Action For Development</a:t>
            </a:r>
          </a:p>
          <a:p>
            <a:pPr algn="l">
              <a:lnSpc>
                <a:spcPts val="7416"/>
              </a:lnSpc>
            </a:pPr>
          </a:p>
        </p:txBody>
      </p:sp>
      <p:sp>
        <p:nvSpPr>
          <p:cNvPr name="TextBox 9" id="9"/>
          <p:cNvSpPr txBox="true"/>
          <p:nvPr/>
        </p:nvSpPr>
        <p:spPr>
          <a:xfrm rot="0">
            <a:off x="3327595"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ThunderBoltzzz</a:t>
            </a:r>
          </a:p>
        </p:txBody>
      </p:sp>
      <p:sp>
        <p:nvSpPr>
          <p:cNvPr name="TextBox 10" id="10"/>
          <p:cNvSpPr txBox="true"/>
          <p:nvPr/>
        </p:nvSpPr>
        <p:spPr>
          <a:xfrm rot="0">
            <a:off x="1852214" y="4111773"/>
            <a:ext cx="12958765" cy="3817518"/>
          </a:xfrm>
          <a:prstGeom prst="rect">
            <a:avLst/>
          </a:prstGeom>
        </p:spPr>
        <p:txBody>
          <a:bodyPr anchor="t" rtlCol="false" tIns="0" lIns="0" bIns="0" rIns="0">
            <a:spAutoFit/>
          </a:bodyPr>
          <a:lstStyle/>
          <a:p>
            <a:pPr algn="just">
              <a:lnSpc>
                <a:spcPts val="4310"/>
              </a:lnSpc>
            </a:pPr>
            <a:r>
              <a:rPr lang="en-US" sz="3079" b="true">
                <a:solidFill>
                  <a:srgbClr val="FFFFFF"/>
                </a:solidFill>
                <a:latin typeface="Poppins Medium"/>
                <a:ea typeface="Poppins Medium"/>
                <a:cs typeface="Poppins Medium"/>
                <a:sym typeface="Poppins Medium"/>
              </a:rPr>
              <a:t>Step 1: Understand What We Want to Achieve</a:t>
            </a:r>
          </a:p>
          <a:p>
            <a:pPr algn="just">
              <a:lnSpc>
                <a:spcPts val="4310"/>
              </a:lnSpc>
            </a:pPr>
            <a:r>
              <a:rPr lang="en-US" sz="3079" b="true">
                <a:solidFill>
                  <a:srgbClr val="FFFFFF"/>
                </a:solidFill>
                <a:latin typeface="Poppins Medium"/>
                <a:ea typeface="Poppins Medium"/>
                <a:cs typeface="Poppins Medium"/>
                <a:sym typeface="Poppins Medium"/>
              </a:rPr>
              <a:t>Step 2: Gather Data and Information</a:t>
            </a:r>
          </a:p>
          <a:p>
            <a:pPr algn="just">
              <a:lnSpc>
                <a:spcPts val="4310"/>
              </a:lnSpc>
            </a:pPr>
            <a:r>
              <a:rPr lang="en-US" sz="3079" b="true">
                <a:solidFill>
                  <a:srgbClr val="FFFFFF"/>
                </a:solidFill>
                <a:latin typeface="Poppins Medium"/>
                <a:ea typeface="Poppins Medium"/>
                <a:cs typeface="Poppins Medium"/>
                <a:sym typeface="Poppins Medium"/>
              </a:rPr>
              <a:t>Step 3: Choose the Right Tools and Technologies</a:t>
            </a:r>
          </a:p>
          <a:p>
            <a:pPr algn="just">
              <a:lnSpc>
                <a:spcPts val="4310"/>
              </a:lnSpc>
            </a:pPr>
            <a:r>
              <a:rPr lang="en-US" sz="3079" b="true">
                <a:solidFill>
                  <a:srgbClr val="FFFFFF"/>
                </a:solidFill>
                <a:latin typeface="Poppins Medium"/>
                <a:ea typeface="Poppins Medium"/>
                <a:cs typeface="Poppins Medium"/>
                <a:sym typeface="Poppins Medium"/>
              </a:rPr>
              <a:t>Step 4: Design the Email Generator System</a:t>
            </a:r>
          </a:p>
          <a:p>
            <a:pPr algn="just">
              <a:lnSpc>
                <a:spcPts val="4310"/>
              </a:lnSpc>
            </a:pPr>
            <a:r>
              <a:rPr lang="en-US" sz="3079" b="true">
                <a:solidFill>
                  <a:srgbClr val="FFFFFF"/>
                </a:solidFill>
                <a:latin typeface="Poppins Medium"/>
                <a:ea typeface="Poppins Medium"/>
                <a:cs typeface="Poppins Medium"/>
                <a:sym typeface="Poppins Medium"/>
              </a:rPr>
              <a:t>Step 5: Train the AI ModeL</a:t>
            </a:r>
          </a:p>
          <a:p>
            <a:pPr algn="just">
              <a:lnSpc>
                <a:spcPts val="4310"/>
              </a:lnSpc>
            </a:pPr>
            <a:r>
              <a:rPr lang="en-US" sz="3079" b="true">
                <a:solidFill>
                  <a:srgbClr val="FFFFFF"/>
                </a:solidFill>
                <a:latin typeface="Poppins Medium"/>
                <a:ea typeface="Poppins Medium"/>
                <a:cs typeface="Poppins Medium"/>
                <a:sym typeface="Poppins Medium"/>
              </a:rPr>
              <a:t>Step 6: Test and Refine the System</a:t>
            </a:r>
          </a:p>
          <a:p>
            <a:pPr algn="just">
              <a:lnSpc>
                <a:spcPts val="4310"/>
              </a:lnSpc>
              <a:spcBef>
                <a:spcPct val="0"/>
              </a:spcBef>
            </a:pPr>
            <a:r>
              <a:rPr lang="en-US" b="true" sz="3079">
                <a:solidFill>
                  <a:srgbClr val="FFFFFF"/>
                </a:solidFill>
                <a:latin typeface="Poppins Medium"/>
                <a:ea typeface="Poppins Medium"/>
                <a:cs typeface="Poppins Medium"/>
                <a:sym typeface="Poppins Medium"/>
              </a:rPr>
              <a:t>Step 7: Launch and Maintain the System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674233" y="-299192"/>
            <a:ext cx="12939534" cy="10885383"/>
          </a:xfrm>
          <a:custGeom>
            <a:avLst/>
            <a:gdLst/>
            <a:ahLst/>
            <a:cxnLst/>
            <a:rect r="r" b="b" t="t" l="l"/>
            <a:pathLst>
              <a:path h="10885383" w="12939534">
                <a:moveTo>
                  <a:pt x="0" y="0"/>
                </a:moveTo>
                <a:lnTo>
                  <a:pt x="12939534" y="0"/>
                </a:lnTo>
                <a:lnTo>
                  <a:pt x="12939534" y="10885384"/>
                </a:lnTo>
                <a:lnTo>
                  <a:pt x="0" y="10885384"/>
                </a:lnTo>
                <a:lnTo>
                  <a:pt x="0" y="0"/>
                </a:lnTo>
                <a:close/>
              </a:path>
            </a:pathLst>
          </a:custGeom>
          <a:blipFill>
            <a:blip r:embed="rId3">
              <a:alphaModFix amt="10999"/>
            </a:blip>
            <a:stretch>
              <a:fillRect l="0" t="0" r="0" b="0"/>
            </a:stretch>
          </a:blipFill>
        </p:spPr>
      </p:sp>
      <p:sp>
        <p:nvSpPr>
          <p:cNvPr name="Freeform 4" id="4"/>
          <p:cNvSpPr/>
          <p:nvPr/>
        </p:nvSpPr>
        <p:spPr>
          <a:xfrm flipH="false" flipV="false" rot="0">
            <a:off x="7440050"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8322338"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ThunderBoltzzz</a:t>
            </a:r>
          </a:p>
        </p:txBody>
      </p:sp>
      <p:sp>
        <p:nvSpPr>
          <p:cNvPr name="TextBox 6" id="6"/>
          <p:cNvSpPr txBox="true"/>
          <p:nvPr/>
        </p:nvSpPr>
        <p:spPr>
          <a:xfrm rot="0">
            <a:off x="3816702" y="2136724"/>
            <a:ext cx="10654596" cy="1571941"/>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CONCLUSION</a:t>
            </a:r>
          </a:p>
        </p:txBody>
      </p:sp>
      <p:sp>
        <p:nvSpPr>
          <p:cNvPr name="TextBox 7" id="7"/>
          <p:cNvSpPr txBox="true"/>
          <p:nvPr/>
        </p:nvSpPr>
        <p:spPr>
          <a:xfrm rot="0">
            <a:off x="3253617" y="5308865"/>
            <a:ext cx="11780766" cy="1291116"/>
          </a:xfrm>
          <a:prstGeom prst="rect">
            <a:avLst/>
          </a:prstGeom>
        </p:spPr>
        <p:txBody>
          <a:bodyPr anchor="t" rtlCol="false" tIns="0" lIns="0" bIns="0" rIns="0">
            <a:spAutoFit/>
          </a:bodyPr>
          <a:lstStyle/>
          <a:p>
            <a:pPr algn="ctr">
              <a:lnSpc>
                <a:spcPts val="3386"/>
              </a:lnSpc>
              <a:spcBef>
                <a:spcPct val="0"/>
              </a:spcBef>
            </a:pPr>
            <a:r>
              <a:rPr lang="en-US" sz="2418">
                <a:solidFill>
                  <a:srgbClr val="FFFFFF"/>
                </a:solidFill>
                <a:latin typeface="Poppins"/>
                <a:ea typeface="Poppins"/>
                <a:cs typeface="Poppins"/>
                <a:sym typeface="Poppins"/>
              </a:rPr>
              <a:t>With AI-driven personalization, this email generator enhances communication, saves time, and optimizes email outreach—making it an indispensable tool for individuals and businesses alike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17060" y="717473"/>
            <a:ext cx="8852053" cy="8852053"/>
          </a:xfrm>
          <a:custGeom>
            <a:avLst/>
            <a:gdLst/>
            <a:ahLst/>
            <a:cxnLst/>
            <a:rect r="r" b="b" t="t" l="l"/>
            <a:pathLst>
              <a:path h="8852053" w="8852053">
                <a:moveTo>
                  <a:pt x="0" y="0"/>
                </a:moveTo>
                <a:lnTo>
                  <a:pt x="8852053" y="0"/>
                </a:lnTo>
                <a:lnTo>
                  <a:pt x="8852053"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423296" y="1028700"/>
            <a:ext cx="561705" cy="631774"/>
          </a:xfrm>
          <a:custGeom>
            <a:avLst/>
            <a:gdLst/>
            <a:ahLst/>
            <a:cxnLst/>
            <a:rect r="r" b="b" t="t" l="l"/>
            <a:pathLst>
              <a:path h="631774" w="561705">
                <a:moveTo>
                  <a:pt x="0" y="0"/>
                </a:moveTo>
                <a:lnTo>
                  <a:pt x="561704" y="0"/>
                </a:lnTo>
                <a:lnTo>
                  <a:pt x="561704"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757340" y="9361396"/>
            <a:ext cx="7315200" cy="1077329"/>
          </a:xfrm>
          <a:custGeom>
            <a:avLst/>
            <a:gdLst/>
            <a:ahLst/>
            <a:cxnLst/>
            <a:rect r="r" b="b" t="t" l="l"/>
            <a:pathLst>
              <a:path h="1077329" w="7315200">
                <a:moveTo>
                  <a:pt x="0" y="0"/>
                </a:moveTo>
                <a:lnTo>
                  <a:pt x="7315200" y="0"/>
                </a:lnTo>
                <a:lnTo>
                  <a:pt x="7315200" y="1077329"/>
                </a:lnTo>
                <a:lnTo>
                  <a:pt x="0" y="1077329"/>
                </a:lnTo>
                <a:lnTo>
                  <a:pt x="0" y="0"/>
                </a:lnTo>
                <a:close/>
              </a:path>
            </a:pathLst>
          </a:custGeom>
          <a:blipFill>
            <a:blip r:embed="rId7">
              <a:alphaModFix amt="23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337543" y="409815"/>
            <a:ext cx="7315200" cy="1077329"/>
          </a:xfrm>
          <a:custGeom>
            <a:avLst/>
            <a:gdLst/>
            <a:ahLst/>
            <a:cxnLst/>
            <a:rect r="r" b="b" t="t" l="l"/>
            <a:pathLst>
              <a:path h="1077329" w="7315200">
                <a:moveTo>
                  <a:pt x="0" y="0"/>
                </a:moveTo>
                <a:lnTo>
                  <a:pt x="7315200" y="0"/>
                </a:lnTo>
                <a:lnTo>
                  <a:pt x="7315200" y="1077330"/>
                </a:lnTo>
                <a:lnTo>
                  <a:pt x="0" y="1077330"/>
                </a:lnTo>
                <a:lnTo>
                  <a:pt x="0" y="0"/>
                </a:lnTo>
                <a:close/>
              </a:path>
            </a:pathLst>
          </a:custGeom>
          <a:blipFill>
            <a:blip r:embed="rId7">
              <a:alphaModFix amt="23000"/>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4517060" y="4292915"/>
            <a:ext cx="9253880" cy="1571941"/>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Thank You!</a:t>
            </a:r>
          </a:p>
        </p:txBody>
      </p:sp>
      <p:sp>
        <p:nvSpPr>
          <p:cNvPr name="TextBox 8" id="8"/>
          <p:cNvSpPr txBox="true"/>
          <p:nvPr/>
        </p:nvSpPr>
        <p:spPr>
          <a:xfrm rot="0">
            <a:off x="8305583"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ThunderBoltzzz</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DAGgvhpFteQ</dc:identifier>
  <dcterms:modified xsi:type="dcterms:W3CDTF">2011-08-01T06:04:30Z</dcterms:modified>
  <cp:revision>1</cp:revision>
  <dc:title>Purple Futuristic Modern Artificial Intelligence Project Presentation</dc:title>
</cp:coreProperties>
</file>